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28" r:id="rId2"/>
    <p:sldId id="349" r:id="rId3"/>
    <p:sldId id="330" r:id="rId4"/>
    <p:sldId id="331" r:id="rId5"/>
    <p:sldId id="350" r:id="rId6"/>
    <p:sldId id="332" r:id="rId7"/>
    <p:sldId id="333" r:id="rId8"/>
    <p:sldId id="351" r:id="rId9"/>
    <p:sldId id="363" r:id="rId10"/>
    <p:sldId id="334" r:id="rId11"/>
    <p:sldId id="335" r:id="rId12"/>
    <p:sldId id="336" r:id="rId13"/>
    <p:sldId id="337" r:id="rId14"/>
    <p:sldId id="352" r:id="rId15"/>
    <p:sldId id="353" r:id="rId16"/>
    <p:sldId id="338" r:id="rId17"/>
    <p:sldId id="339" r:id="rId18"/>
    <p:sldId id="340" r:id="rId19"/>
    <p:sldId id="341" r:id="rId20"/>
    <p:sldId id="342" r:id="rId21"/>
    <p:sldId id="344" r:id="rId22"/>
    <p:sldId id="355" r:id="rId23"/>
    <p:sldId id="343" r:id="rId24"/>
    <p:sldId id="345" r:id="rId25"/>
    <p:sldId id="346" r:id="rId26"/>
    <p:sldId id="356" r:id="rId27"/>
    <p:sldId id="347" r:id="rId28"/>
    <p:sldId id="354" r:id="rId29"/>
    <p:sldId id="357" r:id="rId30"/>
    <p:sldId id="358" r:id="rId31"/>
    <p:sldId id="362" r:id="rId32"/>
    <p:sldId id="361" r:id="rId33"/>
    <p:sldId id="359" r:id="rId34"/>
    <p:sldId id="360" r:id="rId35"/>
    <p:sldId id="34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60"/>
  </p:normalViewPr>
  <p:slideViewPr>
    <p:cSldViewPr snapToGrid="0">
      <p:cViewPr>
        <p:scale>
          <a:sx n="75" d="100"/>
          <a:sy n="75" d="100"/>
        </p:scale>
        <p:origin x="60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93F61-9EF7-4652-9337-C1C5EE10C02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6105-7297-40D8-81FB-6AC53C060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5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6105-7297-40D8-81FB-6AC53C060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1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4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3789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2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8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3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2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5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8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5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2E1485E-F7C5-4524-B527-FEE52A3507EC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1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052691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Acute Coronary Syndrome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3007" y="4656408"/>
            <a:ext cx="6471138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Prepared By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7E9D5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Dr. Ahmed M. Abdel-Salam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MD cardiology, Ain Shams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839445C-4922-4D23-AB91-FC8A96D7A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4"/>
    </mc:Choice>
    <mc:Fallback xmlns="">
      <p:transition spd="slow" advTm="120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EB6B9FC-69C2-8F4B-3B48-6204EF4B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ED41E43-D5F8-5D27-C972-CE9A3FE8A4C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E119C00-A393-92CD-F89D-64DEB38FA1D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408B232-5CC3-A1EA-4CCC-9EDA3F0A5ECD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D877A5D-996F-89CE-5E3B-FD0B96CE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294A05-5124-0A8C-579D-10CE1046356C}"/>
              </a:ext>
            </a:extLst>
          </p:cNvPr>
          <p:cNvSpPr txBox="1"/>
          <p:nvPr/>
        </p:nvSpPr>
        <p:spPr>
          <a:xfrm>
            <a:off x="422037" y="1854318"/>
            <a:ext cx="1155465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Aetiology: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↓Myocardial Perfusion (relative to demand) due to Coronary Insufficiency. </a:t>
            </a:r>
          </a:p>
          <a:p>
            <a:endParaRPr lang="en-US" sz="1200" dirty="0"/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Causes: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**Atherosclerosis / Vasospasm / Embolism / Ascending Aortic Dissection </a:t>
            </a:r>
          </a:p>
          <a:p>
            <a:endParaRPr lang="en-US" sz="1200" dirty="0"/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Exacerbated by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(Vent-Hypertrophy, Tachycardia, Hypoxia, Coronary Arteritis (eg: in SLE)) </a:t>
            </a:r>
          </a:p>
          <a:p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Pathogenesis:</a:t>
            </a:r>
            <a:r>
              <a:rPr lang="en-US" dirty="0"/>
              <a:t>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(= A Late Sign of Coronary Atheroma – Symptoms Imply &gt;70% Occlusion!!)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(“Insufficient Coronary Perfusion Relative to Myocardial Demand”) </a:t>
            </a:r>
          </a:p>
        </p:txBody>
      </p:sp>
    </p:spTree>
    <p:extLst>
      <p:ext uri="{BB962C8B-B14F-4D97-AF65-F5344CB8AC3E}">
        <p14:creationId xmlns:p14="http://schemas.microsoft.com/office/powerpoint/2010/main" val="27312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BA9E71-0536-4EB7-F41D-2FD668867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10266A1-45AE-2089-FE5F-0547338D559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787EA66-3274-84CF-C1A9-674F929A245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6DBA820-5282-EECD-C186-BC0EEC938339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9EB56E0-134A-DB6D-E59C-D92E9653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A80C46D-195C-771C-6B58-2E49916CB983}"/>
              </a:ext>
            </a:extLst>
          </p:cNvPr>
          <p:cNvSpPr txBox="1"/>
          <p:nvPr/>
        </p:nvSpPr>
        <p:spPr>
          <a:xfrm>
            <a:off x="422037" y="2360756"/>
            <a:ext cx="115546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Variant/Prinzmetal Angina: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Due to: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Coronary Vasospasm (May not be Atheroma).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Angina Unrelated to Activity (Ie: At Rest)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Unstable Angina (“Pre-Infarction Angina”):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Due to: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Unstable Atherosclerotic Plaque (+/- Plaque Disruption &amp; Thrombus).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Prolonged Angina @ Rest (Either New-Onset/↑Severity/↑Frequency).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**Note: = Red Flag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that MI may be Imminent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Silent Ischaemia: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Due to: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Ischaemia masked by neuropathy (Eg: Diabetes/↓B12/etc.)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Painless, but may have Nausea, Vomiting, Diaphoresis + Abnormal ECG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60ECD3A-8DB7-CEAE-7E95-60EEC82C52AE}"/>
              </a:ext>
            </a:extLst>
          </p:cNvPr>
          <p:cNvSpPr txBox="1"/>
          <p:nvPr/>
        </p:nvSpPr>
        <p:spPr>
          <a:xfrm>
            <a:off x="422036" y="1040614"/>
            <a:ext cx="1115566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Stable Angina: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Due to: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Stable Atherosclerotic Coronary Obstruction (No Plaque Disruption)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Presentation: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Chest Pain on Physical Exertion, which fades quickly with Rest (minutes)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03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973F693-6A04-304F-27C7-ED1BB3C14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36416C9-68E0-8365-6CD1-5A89045D2F5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510861C-10C4-0137-A260-87089E7C49C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9B5C590-8919-6D31-8F5B-0DF5F55BDDEF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FD768C4-745A-C6F3-CB43-AD0EB1D7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DE0F4B-BFA7-B6B4-68FD-ACCDCC3E665F}"/>
              </a:ext>
            </a:extLst>
          </p:cNvPr>
          <p:cNvSpPr txBox="1"/>
          <p:nvPr/>
        </p:nvSpPr>
        <p:spPr>
          <a:xfrm>
            <a:off x="422036" y="1134760"/>
            <a:ext cx="1166210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Clinical Features of Angina:</a:t>
            </a:r>
          </a:p>
          <a:p>
            <a:r>
              <a:rPr lang="en-US" sz="14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	</a:t>
            </a: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Common Presentation:</a:t>
            </a:r>
            <a:r>
              <a:rPr lang="en-US" dirty="0"/>
              <a:t>	</a:t>
            </a:r>
          </a:p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**&lt;15mins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of Crushing, Central, Retrosternal Chest Pain → Radiating to Arms, Neck or jaw</a:t>
            </a:r>
            <a:r>
              <a:rPr lang="en-US" sz="2000" dirty="0"/>
              <a:t>	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(Stable: On exertion)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(Prinzmetal: Rest)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(Unstable: Worsening/Prolonged/@Rest)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 Dyspnea (Pulmonary Congestion).	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 Fear	of Impending death.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Signs: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↑Sympathetic Drive → Diaphoresis.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Hypotension → Cold/Clammy/Peripheral Shut-Down/Thready Pulse.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Pulmonary	Congestion → Dyspnea, ↑JVP.</a:t>
            </a:r>
          </a:p>
        </p:txBody>
      </p:sp>
    </p:spTree>
    <p:extLst>
      <p:ext uri="{BB962C8B-B14F-4D97-AF65-F5344CB8AC3E}">
        <p14:creationId xmlns:p14="http://schemas.microsoft.com/office/powerpoint/2010/main" val="11388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C75A921-4232-4CDC-65E5-49BF86773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C126ECD-E15B-6A44-F341-C974AEFAB2F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141CA39-D042-12E0-0252-1AA40E900C35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43E52B-08D1-3330-1839-DF67426F37DC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2C2477-3A54-29AF-181D-C0631B12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FB49D8-3583-0A4F-D148-FAA163BDEE67}"/>
              </a:ext>
            </a:extLst>
          </p:cNvPr>
          <p:cNvSpPr txBox="1"/>
          <p:nvPr/>
        </p:nvSpPr>
        <p:spPr>
          <a:xfrm>
            <a:off x="422037" y="1138875"/>
            <a:ext cx="11554663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Investigations: </a:t>
            </a: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(1st Line) Resting ECG: 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During Attack: ST-Depression, T-wave Inversion (Normal between Attacks)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(Path-Q-Waves if Previous MI).</a:t>
            </a: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(2nd Line) Cardiac Stress Test + ECG: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Suggests Severity of CAD – (Any ST Depression is a +Ve Result).</a:t>
            </a: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(3rd Line) Stress Echocardiography: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Assess Ventricular Function.</a:t>
            </a:r>
          </a:p>
          <a:p>
            <a:pPr algn="just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(4th Line) MSCT: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Coronary calcification as well as narrowed or blocked coronary arteries.</a:t>
            </a:r>
          </a:p>
          <a:p>
            <a:pPr algn="just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(5th Line) Coronary Angiography (Cath-Lab):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Pre-Angioplasty to Map the Coronary Anatomy.</a:t>
            </a:r>
          </a:p>
          <a:p>
            <a:pPr algn="just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(6th Line) Myocardial Perfusion Scans (Nuclear Medicine) </a:t>
            </a:r>
          </a:p>
        </p:txBody>
      </p:sp>
    </p:spTree>
    <p:extLst>
      <p:ext uri="{BB962C8B-B14F-4D97-AF65-F5344CB8AC3E}">
        <p14:creationId xmlns:p14="http://schemas.microsoft.com/office/powerpoint/2010/main" val="1489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3CE6B2B-54FF-08E3-52BD-67187D2F7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AE41416-E0A2-D6EE-CA98-7CD32A1ABD4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74E1721-E2A0-CE2F-1FCD-CF75B90EC8D5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A572A2-3646-540F-324E-768869D26D23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Canadian Cardiovascular Society (CCS)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Classification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56CC4E0-E545-796E-FB34-3F3A5467D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2BBC847-C99B-B405-D9D2-CDC84B21C166}"/>
              </a:ext>
            </a:extLst>
          </p:cNvPr>
          <p:cNvSpPr txBox="1"/>
          <p:nvPr/>
        </p:nvSpPr>
        <p:spPr>
          <a:xfrm>
            <a:off x="1002370" y="1714703"/>
            <a:ext cx="101872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Clinical grading system based on degree of limitation of ordinary physical activity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1392E43-9A29-36AB-552F-15BC9ECD1487}"/>
              </a:ext>
            </a:extLst>
          </p:cNvPr>
          <p:cNvSpPr txBox="1"/>
          <p:nvPr/>
        </p:nvSpPr>
        <p:spPr>
          <a:xfrm>
            <a:off x="609012" y="3140573"/>
            <a:ext cx="11367688" cy="296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Class I: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No limitation.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Class II: </a:t>
            </a: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Slight limitation.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Class III: </a:t>
            </a: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Marked Limitation.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Class IV: </a:t>
            </a:r>
            <a:r>
              <a:rPr 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Anginal occurs with any physical activity or at rest.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19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C195CDB-6006-9A56-221E-1C196EBAB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18516C0-A414-A569-CDF6-D72A78B3A750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1AABEFD-8DDD-E989-69CD-59B035F7C1A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753F6EB-8AB7-753C-FFD6-5E51B4524A0D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Alarming symptoms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878FC6A-908F-533B-6C69-1D0C8600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126F867D-127A-4F38-7818-8750FCD00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148"/>
              </p:ext>
            </p:extLst>
          </p:nvPr>
        </p:nvGraphicFramePr>
        <p:xfrm>
          <a:off x="422036" y="1476324"/>
          <a:ext cx="11554656" cy="5212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851552">
                  <a:extLst>
                    <a:ext uri="{9D8B030D-6E8A-4147-A177-3AD203B41FA5}">
                      <a16:colId xmlns="" xmlns:a16="http://schemas.microsoft.com/office/drawing/2014/main" val="3825492232"/>
                    </a:ext>
                  </a:extLst>
                </a:gridCol>
                <a:gridCol w="3851552">
                  <a:extLst>
                    <a:ext uri="{9D8B030D-6E8A-4147-A177-3AD203B41FA5}">
                      <a16:colId xmlns="" xmlns:a16="http://schemas.microsoft.com/office/drawing/2014/main" val="37706651"/>
                    </a:ext>
                  </a:extLst>
                </a:gridCol>
                <a:gridCol w="3851552">
                  <a:extLst>
                    <a:ext uri="{9D8B030D-6E8A-4147-A177-3AD203B41FA5}">
                      <a16:colId xmlns="" xmlns:a16="http://schemas.microsoft.com/office/drawing/2014/main" val="484287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858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Alarm Symptoms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If present consider serious causes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accent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Other causes for this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633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</a:rPr>
                        <a:t>Chest pain radiating to both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MI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UA(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Unstable angina)</a:t>
                      </a:r>
                      <a:endParaRPr lang="en-US" sz="24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venir Next LT Pro Light" panose="020B03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Pericarditis</a:t>
                      </a:r>
                    </a:p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Cervical spine disorders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46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</a:rPr>
                        <a:t>Sudden onset chest pain and acute dyspnea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MI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Spontaneous Pneumothorax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Pleuritis</a:t>
                      </a:r>
                    </a:p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Musculoskeletal chest pain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8035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</a:rPr>
                        <a:t>Chest pain &amp; hemoptysis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PE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Tracheobronchitis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2955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</a:rPr>
                        <a:t>Chest pain with fever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Pneumonia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Acute GI pathology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Pleuritis</a:t>
                      </a:r>
                    </a:p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Tracheobronchitis.</a:t>
                      </a:r>
                    </a:p>
                    <a:p>
                      <a:pPr algn="ctr"/>
                      <a:r>
                        <a:rPr lang="en-US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Pericarditis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285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95327D7-61FA-9F1E-EF19-6CF473D0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4FF1E02-CA9F-2180-5E3E-436E5BB6F72E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7C4D4E9-90C8-D650-BF39-D61B84EBA24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65104B3-B5C7-692E-17F0-4C7CB6F72321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A20C2D1-5153-61BB-4F7F-A71C0FE7C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94D9C5-6C35-8804-98B5-C804D7189EF1}"/>
              </a:ext>
            </a:extLst>
          </p:cNvPr>
          <p:cNvSpPr txBox="1"/>
          <p:nvPr/>
        </p:nvSpPr>
        <p:spPr>
          <a:xfrm>
            <a:off x="422037" y="1067529"/>
            <a:ext cx="1155465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Management/Treatment: </a:t>
            </a:r>
          </a:p>
          <a:p>
            <a:endParaRPr lang="en-US" sz="1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Non-Pharmacological:(Prevention/Management of CV Risk Factors):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Smoking/Hypertension/Hyperlipidemia/Diabetes/Obesity/Etc. </a:t>
            </a:r>
          </a:p>
          <a:p>
            <a:pPr lvl="1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Medical Therapy (Maintenance): </a:t>
            </a:r>
          </a:p>
          <a:p>
            <a:pPr lvl="2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Anti-Anginal Therapy: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Nitrates (GTN): Coronary Vasodilation →↑Cardiac Perfusion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B-Blockers (Metoprolol): To ↓Workload of the Heart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Ca-Channel Blockers (Diltiazem/Verapamil): To ↓Afterload</a:t>
            </a:r>
          </a:p>
          <a:p>
            <a:pPr lvl="2"/>
            <a:endParaRPr lang="en-US" sz="1200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lvl="2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Antiplatelet Therapy: </a:t>
            </a:r>
          </a:p>
          <a:p>
            <a:pPr lvl="3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Aspirin / Clopidogrel.</a:t>
            </a:r>
          </a:p>
          <a:p>
            <a:pPr lvl="3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lvl="2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Lipid Lowering Therapy: </a:t>
            </a:r>
          </a:p>
          <a:p>
            <a:pPr lvl="3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Statin +/- Fibrates.</a:t>
            </a:r>
          </a:p>
        </p:txBody>
      </p:sp>
    </p:spTree>
    <p:extLst>
      <p:ext uri="{BB962C8B-B14F-4D97-AF65-F5344CB8AC3E}">
        <p14:creationId xmlns:p14="http://schemas.microsoft.com/office/powerpoint/2010/main" val="20116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4EAAE8-9253-0998-58CC-E8873BBE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14ED345-C8B2-6E87-E0B3-E78DA8296037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74337D6-D09E-8CE1-4AD0-56766778F459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AB418B6-713C-CD1D-84E5-1461D15A3DAD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 Pectoris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AAA89A9-6560-512C-60B2-2E2015EA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D159405-3DE4-91A0-C07F-21DF26E4BF0F}"/>
              </a:ext>
            </a:extLst>
          </p:cNvPr>
          <p:cNvSpPr txBox="1"/>
          <p:nvPr/>
        </p:nvSpPr>
        <p:spPr>
          <a:xfrm>
            <a:off x="422037" y="1067529"/>
            <a:ext cx="1155465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Revascularisation (Definitive)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OPTIONAL: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PCI – (Per-Cutaneous Intervention)/Coronary Angioplasty: </a:t>
            </a:r>
          </a:p>
          <a:p>
            <a:pPr lvl="3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• Balloon Dilation/Stenting of Coronary Arteries via Femoral Artery.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orbel" panose="020B0503020204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/>
              </a:rPr>
              <a:t>OR: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CABG (Coronary Artery Bypass Grafting): </a:t>
            </a:r>
          </a:p>
          <a:p>
            <a:pPr lvl="3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rbel" panose="020B0503020204020204"/>
              </a:rPr>
              <a:t>• Harvested Vein (Saphenous/Wrist) → Bypasses the blockage.</a:t>
            </a:r>
          </a:p>
        </p:txBody>
      </p:sp>
    </p:spTree>
    <p:extLst>
      <p:ext uri="{BB962C8B-B14F-4D97-AF65-F5344CB8AC3E}">
        <p14:creationId xmlns:p14="http://schemas.microsoft.com/office/powerpoint/2010/main" val="6216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AE37DA7-7D52-89CE-7059-6DF936DA7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ED6692E-AC99-D331-CFC1-24D35A291BD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3D10A6F-353A-2B9F-4B9C-A3275E73823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05CBAE-D375-3984-0B9A-C886586719B1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8E5F709-78C5-42EB-32A9-E55E2CCCD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98F5725-2705-EE3F-2774-94A47A63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4885" t="20225" r="26154" b="12803"/>
          <a:stretch/>
        </p:blipFill>
        <p:spPr>
          <a:xfrm>
            <a:off x="9376845" y="1777879"/>
            <a:ext cx="2698331" cy="45385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134AADC-E44A-5FFA-C548-42398E2BC111}"/>
              </a:ext>
            </a:extLst>
          </p:cNvPr>
          <p:cNvSpPr txBox="1"/>
          <p:nvPr/>
        </p:nvSpPr>
        <p:spPr>
          <a:xfrm>
            <a:off x="323558" y="1594612"/>
            <a:ext cx="101990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Aetiology: </a:t>
            </a: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Unstable Atheroma </a:t>
            </a:r>
          </a:p>
          <a:p>
            <a:endParaRPr lang="en-US" sz="1200" dirty="0"/>
          </a:p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Pathogenesis: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Unstable Atheroma → Rupture → Prolonged Ischaemia → Necrosis/Death of Myocardium.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(→ Sudden Death, Acute Systolic Dysfunction &amp; Heart Failure, Vent. Rupture) </a:t>
            </a:r>
          </a:p>
          <a:p>
            <a:endParaRPr lang="en-US" sz="1200" dirty="0"/>
          </a:p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Progression of Ischaemic Necrosis &amp; “ST-ELEVATION?”: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1- Initially “Subendocardial Necrosis” → NON-ST-ELEVATION MI: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    • ST-Depression + T-Wave Inversion (As with Angina) 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2- Then “Transmural Necrosis” → ST-ELEVATION MI: 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    • ST-Elevation + T-Wave Inversion + Pathological Q-Waves </a:t>
            </a:r>
          </a:p>
          <a:p>
            <a:endParaRPr lang="en-US" sz="800" dirty="0"/>
          </a:p>
          <a:p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§ Note: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The Endocardium is spared due to O2/Nutrients of Ventricular Blood.</a:t>
            </a:r>
          </a:p>
        </p:txBody>
      </p:sp>
    </p:spTree>
    <p:extLst>
      <p:ext uri="{BB962C8B-B14F-4D97-AF65-F5344CB8AC3E}">
        <p14:creationId xmlns:p14="http://schemas.microsoft.com/office/powerpoint/2010/main" val="35465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B72C91B-B3E5-14B1-DF6C-D7D3F309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D071A0B-2D58-DA97-EF3F-410C9B02EB0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C1D6ABD-0920-981E-5E96-E769656E6E9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B07197-074A-666C-30ED-1B7303E746CE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122857C-87E0-16F5-0C0D-C94A70ED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3712B9-8244-466B-E0AE-04391364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9038" t="28306" r="20154" b="11571"/>
          <a:stretch/>
        </p:blipFill>
        <p:spPr>
          <a:xfrm>
            <a:off x="5938914" y="1777879"/>
            <a:ext cx="6098344" cy="4932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E51B85-43B7-0230-61B8-ACD7DA6485A0}"/>
              </a:ext>
            </a:extLst>
          </p:cNvPr>
          <p:cNvSpPr txBox="1"/>
          <p:nvPr/>
        </p:nvSpPr>
        <p:spPr>
          <a:xfrm>
            <a:off x="275064" y="1504872"/>
            <a:ext cx="564349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Most Common Coronary Obstruction &amp; Locations of Ischaemia: </a:t>
            </a:r>
          </a:p>
          <a:p>
            <a:endParaRPr 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50% - LAD </a:t>
            </a: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</a:t>
            </a:r>
            <a:r>
              <a:rPr lang="en-US" sz="2800" dirty="0" smtClean="0"/>
              <a:t>left </a:t>
            </a:r>
            <a:r>
              <a:rPr lang="en-US" sz="2800" dirty="0"/>
              <a:t>anterior descending </a:t>
            </a:r>
            <a:r>
              <a:rPr lang="en-US" sz="2800" dirty="0" smtClean="0"/>
              <a:t>artery) </a:t>
            </a: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Obstruction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: 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Anterior-LV + Apex + Ant.2/3 of IV-Septum </a:t>
            </a:r>
          </a:p>
          <a:p>
            <a:pPr lvl="1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30% - RCA Obstruction: 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Posterior-LV + Posterior Septum + Free wall of RV. </a:t>
            </a:r>
          </a:p>
          <a:p>
            <a:pPr lvl="1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20% - LCX (Left Circumflex) Obstruction: 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Lateral LV (except for the apex.) </a:t>
            </a:r>
          </a:p>
          <a:p>
            <a:pPr lvl="1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Note: </a:t>
            </a:r>
          </a:p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Nearly ALL Infarcts involve a portion of the LV) </a:t>
            </a:r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8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A44CBC8-57DF-7B07-136D-8CDA4E1B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1E50731-DECE-D6A1-640C-47DE591BF2A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6DC3CDF-35DC-A631-C434-68FBC2FF42D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0953638-758B-B581-EAD3-F289A29F555C}"/>
              </a:ext>
            </a:extLst>
          </p:cNvPr>
          <p:cNvSpPr/>
          <p:nvPr/>
        </p:nvSpPr>
        <p:spPr>
          <a:xfrm>
            <a:off x="464234" y="351684"/>
            <a:ext cx="11211951" cy="9284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Indented Learning Outcomes (ILOs)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348B204-8BB4-DA09-A0D3-1D52F871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3">
            <a:extLst>
              <a:ext uri="{FF2B5EF4-FFF2-40B4-BE49-F238E27FC236}">
                <a16:creationId xmlns="" xmlns:a16="http://schemas.microsoft.com/office/drawing/2014/main" id="{649288EC-5C24-613C-06D6-40828E90BBD4}"/>
              </a:ext>
            </a:extLst>
          </p:cNvPr>
          <p:cNvSpPr txBox="1">
            <a:spLocks/>
          </p:cNvSpPr>
          <p:nvPr/>
        </p:nvSpPr>
        <p:spPr>
          <a:xfrm>
            <a:off x="464233" y="1346980"/>
            <a:ext cx="11310421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By the end of this lecture the student will be able to: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Define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ischemic heart disease 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List </a:t>
            </a: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risk factors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for IHD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list common </a:t>
            </a: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causes of chest pain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Diagnose</a:t>
            </a:r>
            <a:r>
              <a:rPr kumimoji="0" lang="en-GB" altLang="en-US" sz="2400" b="1" i="0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</a:t>
            </a: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 patient presenting with chest Pain</a:t>
            </a:r>
          </a:p>
          <a:p>
            <a:pPr marL="342900" marR="0" lvl="0" indent="-3429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Construct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treatment algorithm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of chest pain</a:t>
            </a:r>
          </a:p>
          <a:p>
            <a:pPr marL="457200" marR="0" lvl="0" indent="-4572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Define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acute coronary syndrome.</a:t>
            </a:r>
          </a:p>
          <a:p>
            <a:pPr marL="457200" marR="0" lvl="0" indent="-4572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Evaluate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a case of </a:t>
            </a: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acute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coronary syndrome</a:t>
            </a:r>
          </a:p>
          <a:p>
            <a:pPr marL="457200" marR="0" lvl="0" indent="-4572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Diagnose and manage</a:t>
            </a:r>
            <a:r>
              <a:rPr kumimoji="0" lang="en-GB" sz="2400" b="1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 case of </a:t>
            </a: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acute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 coronary syndrome.</a:t>
            </a:r>
          </a:p>
          <a:p>
            <a:pPr marL="457200" marR="0" lvl="0" indent="-45720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Construct a </a:t>
            </a:r>
            <a:r>
              <a:rPr kumimoji="0" lang="en-GB" sz="2400" b="1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Post myocardial infarction care plan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and counselling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E862506-6014-3616-F081-F6F9233D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7C9A205-535E-D242-DC23-24FB7F3C190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B488E2F-59F4-48D0-11A8-F0811995621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A1E7FA-9416-FE83-7A87-D23FBD993C37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5DB2106-0135-2B7D-60B7-72DF3C4EC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A21B455-86EC-8E8A-1786-88EE02301FA9}"/>
              </a:ext>
            </a:extLst>
          </p:cNvPr>
          <p:cNvSpPr txBox="1"/>
          <p:nvPr/>
        </p:nvSpPr>
        <p:spPr>
          <a:xfrm>
            <a:off x="422037" y="1605280"/>
            <a:ext cx="1155466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Clinical Features of NSTEMI/STEMI: </a:t>
            </a: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Common Presentation: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**&gt;20mins Crushing, Central, Retrosternal Chest Pain → Radiating to Arms, Neck or Jaw.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                 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(Note: Some are “Silent” – eg: Diabetes, Post Cardiac Surgery, Elderly) </a:t>
            </a:r>
          </a:p>
          <a:p>
            <a:endParaRPr lang="en-US" sz="1000" dirty="0"/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Dyspnoea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(Pulmonary Congestion)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 Fear of Impending death </a:t>
            </a:r>
          </a:p>
          <a:p>
            <a:endParaRPr 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Signs: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↑Sympathetic Drive → Diaphoresis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Hypotension → Cold/Clammy/Peripheral Shut-Down/Thready Pulse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Pulmonary Congestion → Dyspnea/Tachypnoea/↑JVP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Signs of PVD </a:t>
            </a:r>
          </a:p>
        </p:txBody>
      </p:sp>
    </p:spTree>
    <p:extLst>
      <p:ext uri="{BB962C8B-B14F-4D97-AF65-F5344CB8AC3E}">
        <p14:creationId xmlns:p14="http://schemas.microsoft.com/office/powerpoint/2010/main" val="32355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EC6AF1-D104-80C2-731E-0331F9D4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A8068A0C-998C-4271-1108-5092C1A1FAE8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30FFB51-F2D7-9587-BF01-69BB79C04B8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FD61714-F3EB-FA98-A4A7-E0BD993332A0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C3507D-18A8-A512-44AF-439B2AAC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1AE1BC-122B-189A-FC58-772AE0D3817F}"/>
              </a:ext>
            </a:extLst>
          </p:cNvPr>
          <p:cNvSpPr txBox="1"/>
          <p:nvPr/>
        </p:nvSpPr>
        <p:spPr>
          <a:xfrm>
            <a:off x="422037" y="1639950"/>
            <a:ext cx="115546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Investigations: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(1st Line):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Serial Resting 12Lead ECGs – (Every 15 Mins):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• ST-Changes and Diagnosing MI: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V1, V2, V3, V4 = Anterior MI.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II, III, AVF = Inferior Wall MI.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I, AVL, V5, V6 = Lateral.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3-Lead Cardiac Telemetry – (Screening for Arrhythmias)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Serial Troponin Levels (Cardiac Troponin-I/T, or CK-MB):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1st.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On Presentation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2nd.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@ 6hrs (↑Troponin = MI)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3rd.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Within 24hrs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 Bloods – (FBC, Serum Electrolytes, Glucose, Lipids) </a:t>
            </a:r>
          </a:p>
        </p:txBody>
      </p:sp>
    </p:spTree>
    <p:extLst>
      <p:ext uri="{BB962C8B-B14F-4D97-AF65-F5344CB8AC3E}">
        <p14:creationId xmlns:p14="http://schemas.microsoft.com/office/powerpoint/2010/main" val="31009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C62884-E974-3924-ECC9-6EC6AA20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13F1FB8A-42FF-D3B3-89DD-494C2D73A2F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D8B6D94-DFB0-D5AC-72A1-61EB094C437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4125FA-4781-9E83-FBB8-9E77711C57E8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B4C0BFC-8935-2D09-B1A7-49997C598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E236D5DF-0C82-2655-4B6F-16C5E53E3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6" y="2551602"/>
            <a:ext cx="5754852" cy="420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5B3971B-2243-E3BC-9A59-DE72844291D0}"/>
              </a:ext>
            </a:extLst>
          </p:cNvPr>
          <p:cNvSpPr txBox="1"/>
          <p:nvPr/>
        </p:nvSpPr>
        <p:spPr>
          <a:xfrm>
            <a:off x="1557030" y="1637087"/>
            <a:ext cx="9284675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 pitchFamily="18" charset="0"/>
              </a:rPr>
              <a:t>Cardiac markers</a:t>
            </a:r>
            <a:endParaRPr lang="en-US" sz="2800" dirty="0">
              <a:latin typeface="Calisto MT" panose="02040603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F750A9-7ED9-C22E-1DC1-63E3E34BF128}"/>
              </a:ext>
            </a:extLst>
          </p:cNvPr>
          <p:cNvSpPr txBox="1"/>
          <p:nvPr/>
        </p:nvSpPr>
        <p:spPr>
          <a:xfrm>
            <a:off x="6611815" y="3301960"/>
            <a:ext cx="536488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85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cs typeface="Times New Roman" pitchFamily="18" charset="0"/>
              </a:rPr>
              <a:t>A rise/ fall of serum markers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Typical time course for the detection of enzymes released after myocardial infarction.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-Roman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AST: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 Aspartate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aminotransferase.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CPK</a:t>
            </a:r>
            <a:r>
              <a:rPr 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creatine kinase.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cTnI</a:t>
            </a:r>
            <a:r>
              <a:rPr lang="it-IT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</a:t>
            </a:r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cardiac troponin I.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cTnT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 cardiac troponin 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LDH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 lactate dehydrogenase</a:t>
            </a:r>
          </a:p>
        </p:txBody>
      </p:sp>
    </p:spTree>
    <p:extLst>
      <p:ext uri="{BB962C8B-B14F-4D97-AF65-F5344CB8AC3E}">
        <p14:creationId xmlns:p14="http://schemas.microsoft.com/office/powerpoint/2010/main" val="40072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9FD10BE-DD3A-A0A2-1578-F0F4EDA6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19070B-A264-E366-6681-47AE7EE7E09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DE5465C-0BF2-A7FF-79F0-19F12E53699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F8FD52A-27F9-07A6-1879-F110B817FB76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35F2020-35C1-E879-E2D5-B75913312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554DDA5-4437-0648-D32B-382FF4295135}"/>
              </a:ext>
            </a:extLst>
          </p:cNvPr>
          <p:cNvSpPr txBox="1"/>
          <p:nvPr/>
        </p:nvSpPr>
        <p:spPr>
          <a:xfrm>
            <a:off x="422037" y="1907237"/>
            <a:ext cx="115546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(2</a:t>
            </a:r>
            <a:r>
              <a:rPr lang="en-US" sz="2800" b="1" baseline="300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nd</a:t>
            </a: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 Line):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TTE/TOE “Transthoracic/Transesophageal Echo”:	</a:t>
            </a:r>
          </a:p>
          <a:p>
            <a:pPr lvl="2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Assess LV-Function		</a:t>
            </a:r>
          </a:p>
          <a:p>
            <a:pPr lvl="2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(+ Excludes DDXs: Aortic Dissection/Pericarditis/Pulmonary Embolism).</a:t>
            </a:r>
          </a:p>
          <a:p>
            <a:pPr lvl="2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Myocardial Perfusion	Scans (Nuclear Medicine):	</a:t>
            </a:r>
          </a:p>
          <a:p>
            <a:pPr lvl="2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Location of Infarct</a:t>
            </a:r>
          </a:p>
        </p:txBody>
      </p:sp>
    </p:spTree>
    <p:extLst>
      <p:ext uri="{BB962C8B-B14F-4D97-AF65-F5344CB8AC3E}">
        <p14:creationId xmlns:p14="http://schemas.microsoft.com/office/powerpoint/2010/main" val="1573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2F299B8-E156-03E6-95E3-9DEF8AAD1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28900A8-EC1A-04FB-E328-EF2C87914C1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E81FFFB-717B-35B7-8C3E-F6142B9A55C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08DC3D-A1B2-2FE3-345C-AB3A4CCFEC4F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68AA3B9-D9E7-E2C0-CA0A-35C789D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FA8C5D2-92DF-9078-6C7A-9DE281AE685D}"/>
              </a:ext>
            </a:extLst>
          </p:cNvPr>
          <p:cNvSpPr txBox="1"/>
          <p:nvPr/>
        </p:nvSpPr>
        <p:spPr>
          <a:xfrm>
            <a:off x="422037" y="1602102"/>
            <a:ext cx="1155466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Management</a:t>
            </a:r>
            <a:r>
              <a:rPr lang="en-US" dirty="0"/>
              <a:t> 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(As with Angina PLUS MORPHINE, O2 &amp; ANTICOAGULATION + DEFINITIVE Mx):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(Simplified: MONA = Morphine, Oxygen, Nitrates, Aspirin)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Medical Therapy (Maintenance):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Anti-Anginal Therapy: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Nitrates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(GTN/Isosorbide Mononitrate) – Coronary Vasodilation →↑Cardiac Perfusion.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B-Blockers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(Propranolol/Metoprolol) – To ↓HR &amp; Contractility → ↓Cardiac Workload.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Ca-Channel Blockers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ife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dipine/Verapamil) – To ↓Afterload → ↓Cardiac Workload.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Antiplatelet Therapy: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(Aspirin / Clopidogrel)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Lipid-Lowering Therapy: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Statins +/- Fibrates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+Morphine: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(Analgesia + Vasodilation)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+Oxygen: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(To Maximize O2 @ Myocardium)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+Anticoagulation: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(Heparin/LMWH or Warfarin) (Prevent Further Thrombogenesis). </a:t>
            </a:r>
          </a:p>
        </p:txBody>
      </p:sp>
    </p:spTree>
    <p:extLst>
      <p:ext uri="{BB962C8B-B14F-4D97-AF65-F5344CB8AC3E}">
        <p14:creationId xmlns:p14="http://schemas.microsoft.com/office/powerpoint/2010/main" val="35803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E961B9E-231B-94F2-5315-15CF2EE2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8D93D9B-962A-C23B-EFE8-5D86D3D4321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B23BFC8-4261-6E81-FCA7-F5AA15DC0DC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2DA9444-0C20-0DAA-F731-6813565ED1D7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1354169-F3FE-228D-605E-02278F83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33FE726-47DA-EA1F-969D-DD774AEEBDFE}"/>
              </a:ext>
            </a:extLst>
          </p:cNvPr>
          <p:cNvSpPr txBox="1"/>
          <p:nvPr/>
        </p:nvSpPr>
        <p:spPr>
          <a:xfrm>
            <a:off x="422037" y="1612812"/>
            <a:ext cx="1155466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2- STAT Revascularisation (Definitive) – WITHIN 4 HRS: </a:t>
            </a:r>
          </a:p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** PCI – (Per-Cutaneous Coronary Intervention) - Coronary Angioplasty: </a:t>
            </a:r>
          </a:p>
          <a:p>
            <a:pPr lvl="1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Balloon Dilation/Stenting of Coronary Arteries</a:t>
            </a:r>
          </a:p>
          <a:p>
            <a:pPr lvl="1"/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OR... Thrombolysis/Fibrinolysis (With TPA – “Tissue Plasminogen Activator”/“Alteplase”): </a:t>
            </a:r>
          </a:p>
          <a:p>
            <a:pPr lvl="1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• Contraindicated in: Hx of CVA, Stroke &lt;3mths, Aortic Dissection, Active Bleeding.	</a:t>
            </a:r>
          </a:p>
          <a:p>
            <a:pPr lvl="1"/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** CABG: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8F8121D-1502-53A3-D24B-E735894E4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0885" t="24736" r="21538" b="9108"/>
          <a:stretch/>
        </p:blipFill>
        <p:spPr>
          <a:xfrm>
            <a:off x="396441" y="4292610"/>
            <a:ext cx="7019779" cy="249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027207A-3FAC-F6F1-BEF0-01F664426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766" y="3699802"/>
            <a:ext cx="4560480" cy="3085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AB261C-C851-D388-D6C1-45BDBAD3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B4D2B9C-E4FE-161A-D106-44D8DB1A45D1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8E81C82-CF19-477A-FEFD-2647CFD7EA1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3D6CB8B-B38E-B341-1E3C-C70BD45F7A03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Reperfusion therapy for patients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With STEMI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469BE67-8A2F-6D01-3E68-6A981A364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70B869E-9945-2F8D-F1CC-9E4B394F3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4914"/>
          <a:stretch/>
        </p:blipFill>
        <p:spPr>
          <a:xfrm>
            <a:off x="1519313" y="1735674"/>
            <a:ext cx="9537892" cy="50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F35368A-2A74-132D-6B13-EE62F0BF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8777F6E-92F5-9AD0-5FF3-FC0E3031EC4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329E9F7-D247-3F80-89A1-EE601BE445C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EFA253-06F3-C5F2-96C0-1C877048A94F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	CORONARY	SYNDROMES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(STEMI/NSTEMI)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D3A415-86E8-7339-5A5F-0F6707F36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ED48D0-CB2C-0348-4163-186E1F7B7D02}"/>
              </a:ext>
            </a:extLst>
          </p:cNvPr>
          <p:cNvSpPr txBox="1"/>
          <p:nvPr/>
        </p:nvSpPr>
        <p:spPr>
          <a:xfrm>
            <a:off x="422037" y="1671269"/>
            <a:ext cx="115546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Complications: </a:t>
            </a:r>
          </a:p>
          <a:p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Acute Complications: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LV-Failure: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→ Acute Pulmonary Oedema, Shock (70% Mortality)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Lethal Arrhythmias: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→ VT, VF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Weakening of Necrotic Myocardium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→ Myocardial Rupture: Tamponade / Acute VSD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Stasis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→ Mural Thrombosis → Embolization → Stroke 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</a:rPr>
              <a:t>Chronic Complications: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Ventricular Aneurysm.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Papillary Muscle Rupture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– Mitral regurgitation.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Ischemic heart failure.</a:t>
            </a:r>
          </a:p>
        </p:txBody>
      </p:sp>
    </p:spTree>
    <p:extLst>
      <p:ext uri="{BB962C8B-B14F-4D97-AF65-F5344CB8AC3E}">
        <p14:creationId xmlns:p14="http://schemas.microsoft.com/office/powerpoint/2010/main" val="27896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3D3FD85-01DD-D0DB-15FE-53F306A3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CE63E52-FA6D-2A08-30BA-9FE420AC04DE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4F37725-7E6E-CA55-E9C7-BF946ADD37C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19796B5-D379-3D62-0ED9-7C7201A1E9F2}"/>
              </a:ext>
            </a:extLst>
          </p:cNvPr>
          <p:cNvSpPr txBox="1"/>
          <p:nvPr/>
        </p:nvSpPr>
        <p:spPr>
          <a:xfrm>
            <a:off x="422037" y="394283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Acute or Ongoing Chest Pain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b="1" dirty="0"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BB2BC4B-4593-31BF-F316-45CB5E33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1767A5F-645E-E027-C69E-FDC251FB0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037" y="1702827"/>
            <a:ext cx="11554661" cy="50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1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1D58EA5-F839-48C0-E283-1A9C1AEB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C03B88F-3E4F-FCB2-235A-3D27D0ED6E24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243081F-D1B5-0879-7101-163806BA2FB1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951A275-FC36-D1CF-D07A-81529F899970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Cardiac Rehabilitation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679634D-4DA4-453B-19A1-56AB4A5B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FF9C343-9484-275D-1235-B81AFAC7E839}"/>
              </a:ext>
            </a:extLst>
          </p:cNvPr>
          <p:cNvSpPr txBox="1">
            <a:spLocks/>
          </p:cNvSpPr>
          <p:nvPr/>
        </p:nvSpPr>
        <p:spPr>
          <a:xfrm>
            <a:off x="422037" y="1575243"/>
            <a:ext cx="11554659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A coordinated multifaceted interventions designed to optimize a cardiac patient's physical, psychological, and social functioning in addition to stabilizing, slowing, or even reversing the progression of the underlying atherosclerotic process, thereby reducing morbidity and mortality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It includes 4 phases starting with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Conditioning  from acute event or post CABG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to make the patient functionally independent, and  to prepare for discharge from hospital.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Nutritional counseling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, and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Establish secondary prevention targets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.</a:t>
            </a:r>
          </a:p>
          <a:p>
            <a:pPr marL="457200" lvl="1" indent="0" algn="just">
              <a:buNone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It includes also early ambulation and gradual exercise programs under supervision as well as psychological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Review of coronary circulation: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8693C9-7CB1-4A90-80FB-AFD6B78C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52BCC9-BA1A-8890-D05D-72EF87DD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3307" t="26861" r="4230" b="11160"/>
          <a:stretch/>
        </p:blipFill>
        <p:spPr>
          <a:xfrm>
            <a:off x="6532842" y="1523945"/>
            <a:ext cx="5616955" cy="460956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57737FA-4737-E3AE-F9FF-BEB9D232F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49786"/>
          <a:stretch/>
        </p:blipFill>
        <p:spPr>
          <a:xfrm>
            <a:off x="323559" y="1500527"/>
            <a:ext cx="5616954" cy="46095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36DCC9-6B9A-57F0-C4A1-36912CA6F561}"/>
              </a:ext>
            </a:extLst>
          </p:cNvPr>
          <p:cNvSpPr txBox="1"/>
          <p:nvPr/>
        </p:nvSpPr>
        <p:spPr>
          <a:xfrm>
            <a:off x="323558" y="6164678"/>
            <a:ext cx="5616955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Coronary Circulation (Anterior)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BB0BBFF-7F65-C860-5495-5F29B79DB4F3}"/>
              </a:ext>
            </a:extLst>
          </p:cNvPr>
          <p:cNvSpPr txBox="1"/>
          <p:nvPr/>
        </p:nvSpPr>
        <p:spPr>
          <a:xfrm>
            <a:off x="6575046" y="6162332"/>
            <a:ext cx="5574752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Coronary Circulation (Posterior)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592E5AD-B7EB-2733-0671-D521393D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E6E3703-E3FD-E9A0-C2C9-77DC56B5A1C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A55C340-2ADE-2E43-D3DA-7DA7D360B428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664E26-8EA7-F35D-5065-BC9096092364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Prognosis Following STEMI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7C7C318-8453-3CF7-EB45-8E1F2A42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4">
            <a:extLst>
              <a:ext uri="{FF2B5EF4-FFF2-40B4-BE49-F238E27FC236}">
                <a16:creationId xmlns="" xmlns:a16="http://schemas.microsoft.com/office/drawing/2014/main" id="{73AF85CB-2526-13C2-FF6E-C14BB6AF1956}"/>
              </a:ext>
            </a:extLst>
          </p:cNvPr>
          <p:cNvSpPr txBox="1">
            <a:spLocks/>
          </p:cNvSpPr>
          <p:nvPr/>
        </p:nvSpPr>
        <p:spPr>
          <a:xfrm>
            <a:off x="1282700" y="1387982"/>
            <a:ext cx="4114800" cy="50128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635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5-10% of hospitalized patients will die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Infarct size/severity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Comorbid conditions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Development of heart failure or hypotension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="" xmlns:a16="http://schemas.microsoft.com/office/drawing/2014/main" id="{46DB0970-D3F6-2E1C-B568-295A34CA8674}"/>
              </a:ext>
            </a:extLst>
          </p:cNvPr>
          <p:cNvSpPr txBox="1">
            <a:spLocks/>
          </p:cNvSpPr>
          <p:nvPr/>
        </p:nvSpPr>
        <p:spPr>
          <a:xfrm>
            <a:off x="6172200" y="1387982"/>
            <a:ext cx="4343400" cy="50128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Post-discharge mortality rates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6-8% within first year, half of these within first 3 months 4% per year following first year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LV dysfunction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Residual myocardial ischemia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Ventricular arrhythmias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History of prior MI</a:t>
            </a:r>
          </a:p>
        </p:txBody>
      </p:sp>
    </p:spTree>
    <p:extLst>
      <p:ext uri="{BB962C8B-B14F-4D97-AF65-F5344CB8AC3E}">
        <p14:creationId xmlns:p14="http://schemas.microsoft.com/office/powerpoint/2010/main" val="40311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BDC0C79-8BB9-F0DC-712A-30A1DEE3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1041E34-C359-AACB-31FA-DFBAAEBB0E6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16834361-2A0F-29CC-EBA5-BB5E1EF846C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1DA758F-9925-445B-30FC-D0C485BBE237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Take Home Message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61EECAE-63F1-1ACB-593A-2F4EDEC6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1">
            <a:extLst>
              <a:ext uri="{FF2B5EF4-FFF2-40B4-BE49-F238E27FC236}">
                <a16:creationId xmlns="" xmlns:a16="http://schemas.microsoft.com/office/drawing/2014/main" id="{B7CDA2A2-C558-5C49-A6E3-D9F1E00D7A2D}"/>
              </a:ext>
            </a:extLst>
          </p:cNvPr>
          <p:cNvSpPr txBox="1">
            <a:spLocks/>
          </p:cNvSpPr>
          <p:nvPr/>
        </p:nvSpPr>
        <p:spPr>
          <a:xfrm>
            <a:off x="609599" y="1600201"/>
            <a:ext cx="11367093" cy="5121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All patients with IHD should have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good assessment by detailed history, physical examination and risk factor identification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for proper and early management.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Identify &amp; differentiate between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typical and atypical presentation of IHD is mandatory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Stress testing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is crucial in diagnostic workup of patients suspecting to have IHD.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Early diagnosis and management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acute coronary syndrome is crucial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</a:rPr>
              <a:t>and it affect the functional status of patients post insult.  </a:t>
            </a:r>
            <a:endParaRPr kumimoji="0" lang="ar-EG" sz="28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FA295E6-A1FF-B807-28FC-AF0E3C792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B2D4D41E-2865-2C94-DD67-BF72C1F5AC6B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FB2B051-057E-562E-D3C8-97A2AEADBA1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E776406-FAC2-19EC-30B1-89286FD6420D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Quiz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C2746EC-30C3-50C1-A42C-305A4001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C4FAC75-1BB3-5D5A-364E-4B4B0B2194C9}"/>
              </a:ext>
            </a:extLst>
          </p:cNvPr>
          <p:cNvSpPr txBox="1">
            <a:spLocks/>
          </p:cNvSpPr>
          <p:nvPr/>
        </p:nvSpPr>
        <p:spPr>
          <a:xfrm>
            <a:off x="609599" y="1387981"/>
            <a:ext cx="11367093" cy="5259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65 years old man retired, was presented to emergency department  by 6 hours history of retrosternal crushing chest pain radiating to jaw , he had an episode of vomiting , he has history of diabetes and hypertension for 10 years but not well compliant to the medication, he is smoker for the last 30 years 10-15 cig per day, and stopped 2 years ago.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 Light" panose="020B0304020202020204" pitchFamily="34" charset="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He has family history of DM and Dyslipidemia.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6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 Light" panose="020B0304020202020204" pitchFamily="34" charset="0"/>
              <a:cs typeface="Times New Roman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On examination: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pulse :115 per minute regular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BP:160/105 lying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RR: 26 /min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 Light" panose="020B0304020202020204" pitchFamily="34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5EA85A1-9FCA-6F07-EB34-E93D0237F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1177F9A-E4A6-630E-2C70-C601B824539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4E3E79D-BDDF-20DE-769F-40530003D19A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8B82FF-B338-45C1-AB87-CFF154B5BF8B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Quiz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CB09622-B00F-B457-7EEF-7B59B9B8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395AD6F-C0E5-525D-FB10-1FF321E85D39}"/>
              </a:ext>
            </a:extLst>
          </p:cNvPr>
          <p:cNvSpPr txBox="1">
            <a:spLocks/>
          </p:cNvSpPr>
          <p:nvPr/>
        </p:nvSpPr>
        <p:spPr>
          <a:xfrm>
            <a:off x="609600" y="1166018"/>
            <a:ext cx="10972800" cy="564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Temperature: normal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Systemic exam :  the patient looks sweaty.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there is xanthelasma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There is Arcus senelis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No pallor, or jaundice or cyanosis.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Tobacco staining.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JVP not elevated 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No carotid bruit.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Cardiac exam :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Normally placed apex, heaving  in character.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S2 is accentuated over the aortic area.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47F415-F21A-AC49-D93E-62E410000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25DA52B-1489-A5AF-7B6B-35D96A5A8120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1A18BED-A2E6-8FBA-20DC-B5E86459EE2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3657B2-2F40-6BE1-88B4-FC7FEB64B188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Quiz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4DE3A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A81671-63D6-B784-2CE0-2EC9E68D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32DB054-A78E-1751-8CB0-FBB2F9A9511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Lung examination  showed no abnormality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No organomegaly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No pedal edema.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Review of other systems showed no abnormality.</a:t>
            </a:r>
          </a:p>
          <a:p>
            <a:pPr marL="0" indent="0">
              <a:buFont typeface="Arial" pitchFamily="34" charset="0"/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  <a:cs typeface="Times New Roman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What is your differential diagnosis?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How to diagnose  ?</a:t>
            </a:r>
          </a:p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How to manage , immediate and late management ?</a:t>
            </a:r>
          </a:p>
        </p:txBody>
      </p:sp>
    </p:spTree>
    <p:extLst>
      <p:ext uri="{BB962C8B-B14F-4D97-AF65-F5344CB8AC3E}">
        <p14:creationId xmlns:p14="http://schemas.microsoft.com/office/powerpoint/2010/main" val="347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53425C5-A81F-89F0-9997-59E5E95B4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5CF0CF3-64EF-6D9D-E90F-3B7026E504E1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1A2BB3C-3090-42A8-D67C-1F471D3B102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E16EEB0-7D57-FC6B-E1AC-7A4A31F6D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8E5552-54C4-C9AC-4889-589C32A7078C}"/>
              </a:ext>
            </a:extLst>
          </p:cNvPr>
          <p:cNvSpPr txBox="1"/>
          <p:nvPr/>
        </p:nvSpPr>
        <p:spPr>
          <a:xfrm>
            <a:off x="1235612" y="3429000"/>
            <a:ext cx="9720776" cy="10156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Thank You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093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2252A45-678B-EF89-3B00-87E70CBD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5E76E0B-F92C-A670-5FF5-1FDC57A60488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01A4853-CA05-0745-A186-5DEE630F83D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12D85AD-D69D-E7C3-80F5-9414C69C3F5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Review of coronary circulation: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25FCCA-DC5B-BC2C-A969-3FE16C54D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35EFEF-A2F9-12D3-DE7E-7403DAA3DF7F}"/>
              </a:ext>
            </a:extLst>
          </p:cNvPr>
          <p:cNvSpPr txBox="1"/>
          <p:nvPr/>
        </p:nvSpPr>
        <p:spPr>
          <a:xfrm>
            <a:off x="587325" y="1718827"/>
            <a:ext cx="11088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LAD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→ Apex, Anterior LV, Anterior 2/3 of IV-Septum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LCX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→ Lateral LV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RCA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→ Entire RV, Postero-Superior LV, Posterior 1/3 of IV-Septum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8A21705-9A7C-3B68-F374-6570A34A082E}"/>
              </a:ext>
            </a:extLst>
          </p:cNvPr>
          <p:cNvSpPr txBox="1"/>
          <p:nvPr/>
        </p:nvSpPr>
        <p:spPr>
          <a:xfrm>
            <a:off x="295422" y="3938342"/>
            <a:ext cx="113807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Degrees of	 Coronary Blockage: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&lt;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70% Occlusion: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Asymptomatic	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70-75% Occlusion: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Angina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90% Occlusion: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Chronic IHD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Unstable Plaque: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	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Unstable angina +/-	 Rupture  →	Acute	MI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&gt; 90% Occlusion:</a:t>
            </a:r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MI	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08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4B6097-9669-B171-F447-54ADFC86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E1B3083-C957-3367-2E7B-CFE379B9478D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598D6B8-2D53-6B76-16C2-5E2569EBB7D2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671C9B8-D7AB-D42C-736A-725010AD6664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Progression of atherosclerosis: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B074EC-0100-746A-6E55-4E75BCDE7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DBF3A66-2E8B-84BF-7698-1FFF5E9E94CB}"/>
              </a:ext>
            </a:extLst>
          </p:cNvPr>
          <p:cNvSpPr txBox="1">
            <a:spLocks/>
          </p:cNvSpPr>
          <p:nvPr/>
        </p:nvSpPr>
        <p:spPr>
          <a:xfrm>
            <a:off x="464233" y="1372451"/>
            <a:ext cx="4951827" cy="5410200"/>
          </a:xfrm>
          <a:prstGeom prst="rect">
            <a:avLst/>
          </a:prstGeom>
          <a:solidFill>
            <a:schemeClr val="tx2">
              <a:lumMod val="60000"/>
              <a:lumOff val="40000"/>
              <a:alpha val="92000"/>
            </a:schemeClr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cs typeface="Times New Roman" pitchFamily="18" charset="0"/>
              </a:rPr>
              <a:t>Progressive inflammatory  disorder of the arterial wall, characterized by focal lipid rich deposits of atheroma.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It remains clinically asymptomatic until: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enough to impair tissue perfusion 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Ulceration or disruption of the lesion result in thrombotic occlusion.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  <a:cs typeface="Times New Roman" pitchFamily="18" charset="0"/>
              </a:rPr>
              <a:t>Clinical manifestation will depend upon site of the lesion and vulnerability of the organ supplied.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F639AE58-6C9C-CCD3-5D0C-D5F9C5D4E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363"/>
          <a:stretch/>
        </p:blipFill>
        <p:spPr bwMode="auto">
          <a:xfrm>
            <a:off x="5711483" y="4023359"/>
            <a:ext cx="6147581" cy="2759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606570-4A2B-E329-F9D3-3A94A8F7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83" y="1704502"/>
            <a:ext cx="6147581" cy="211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3A44E69-B8D8-39EC-72B4-C20C9FA3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B237CA90-54D9-E5A4-41D8-CB634CD501C1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E84CA22-DE6E-7A45-C389-66881D550FA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E4415B3-F4ED-C5F6-2198-13F768DEFF8F}"/>
              </a:ext>
            </a:extLst>
          </p:cNvPr>
          <p:cNvSpPr txBox="1"/>
          <p:nvPr/>
        </p:nvSpPr>
        <p:spPr>
          <a:xfrm>
            <a:off x="422034" y="293805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What Happens During </a:t>
            </a:r>
          </a:p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Myocardial Ischaemia: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8FE1AB-8F55-DE7D-2008-4BBD1FDA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22980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ECAC07-A7D9-3782-77D4-E549819D45BC}"/>
              </a:ext>
            </a:extLst>
          </p:cNvPr>
          <p:cNvSpPr txBox="1"/>
          <p:nvPr/>
        </p:nvSpPr>
        <p:spPr>
          <a:xfrm>
            <a:off x="422034" y="1735412"/>
            <a:ext cx="11460471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Metabolic Changes 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(Aerobic → Anaerobic): ↑Lactate (Anaerobic Metabolism) &amp; ↓pH.</a:t>
            </a:r>
          </a:p>
          <a:p>
            <a:pPr algn="just"/>
            <a:endParaRPr lang="en-US" sz="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Pain: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Nociceptor (pain receptor) Activation → Angina Pain.</a:t>
            </a:r>
          </a:p>
          <a:p>
            <a:pPr algn="just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Global Autonomic Symptoms: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Tachycardia, Sweating, Nausea. </a:t>
            </a:r>
          </a:p>
          <a:p>
            <a:pPr algn="just"/>
            <a:endParaRPr 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Pulmonary Congestion: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LV-Failure → Pulmonary Congestion → Shortness of Breath.</a:t>
            </a:r>
          </a:p>
          <a:p>
            <a:pPr algn="just"/>
            <a:endParaRPr 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Ventricular Arrhythmias: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SVT or VT or VF (due to Re-Entrant Focus &amp; Altered Conduction Patterns).</a:t>
            </a:r>
          </a:p>
          <a:p>
            <a:pPr algn="just"/>
            <a:r>
              <a:rPr 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Myocardial Damage: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Initially ‘Subendocardial’ Ischaemia/Infarction (ST-Depression &amp; T-Wave Inversion) → Progresses to ‘Transmural’-Ischaemia/Infarction (ST-Elevation &amp; Pathological Q-Waves).</a:t>
            </a:r>
          </a:p>
        </p:txBody>
      </p:sp>
    </p:spTree>
    <p:extLst>
      <p:ext uri="{BB962C8B-B14F-4D97-AF65-F5344CB8AC3E}">
        <p14:creationId xmlns:p14="http://schemas.microsoft.com/office/powerpoint/2010/main" val="55896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F682AB-9A6A-1A35-9692-A4827C3D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7D9D755-5CB8-7B4F-E2BB-AFA4C5FE21B6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0D61205-0E16-E03F-40C1-981401DC145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E922CB-DC44-4345-0CD1-931E8C6B63AA}"/>
              </a:ext>
            </a:extLst>
          </p:cNvPr>
          <p:cNvSpPr txBox="1"/>
          <p:nvPr/>
        </p:nvSpPr>
        <p:spPr>
          <a:xfrm>
            <a:off x="422034" y="293805"/>
            <a:ext cx="1155466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What Happens During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Myocardial Ischaemia: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4964F69-1853-63E9-D6A5-8D7B4F57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22980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6FDA94-FBF3-F96A-1A7A-128B97916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1346" t="34043" r="21885" b="16497"/>
          <a:stretch/>
        </p:blipFill>
        <p:spPr>
          <a:xfrm>
            <a:off x="956603" y="1634872"/>
            <a:ext cx="9847383" cy="3390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CF4B7FF-AD76-E047-8F4E-6E5F89E30EF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1AE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8154" t="53335" r="29846" b="21627"/>
          <a:stretch/>
        </p:blipFill>
        <p:spPr>
          <a:xfrm>
            <a:off x="956603" y="5067391"/>
            <a:ext cx="9847383" cy="17162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FE4A87E-7498-8C9E-2F63-CE5648684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01CF87A-C904-BA5B-CD1C-AD52FE16474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1286C79-9891-6823-C616-D22E773B91B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213CF4-D758-974B-2650-B7777B22BF30}"/>
              </a:ext>
            </a:extLst>
          </p:cNvPr>
          <p:cNvSpPr txBox="1"/>
          <p:nvPr/>
        </p:nvSpPr>
        <p:spPr>
          <a:xfrm>
            <a:off x="422037" y="394283"/>
            <a:ext cx="11554663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RISK FACTORS AND MARKERS FOR CAD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60B85D2-8AE4-5827-1A3B-1E236437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46916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6F92964-872C-9500-F5C1-81A28B14738A}"/>
              </a:ext>
            </a:extLst>
          </p:cNvPr>
          <p:cNvSpPr/>
          <p:nvPr/>
        </p:nvSpPr>
        <p:spPr>
          <a:xfrm>
            <a:off x="422037" y="1120696"/>
            <a:ext cx="1155466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Non-Modifiable Risk Factors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24F97E7-13B0-DBE7-F3FE-BBFF90C72992}"/>
              </a:ext>
            </a:extLst>
          </p:cNvPr>
          <p:cNvSpPr txBox="1"/>
          <p:nvPr/>
        </p:nvSpPr>
        <p:spPr>
          <a:xfrm>
            <a:off x="1051558" y="1744394"/>
            <a:ext cx="108309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Male Sex.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Family history of premature coronary artery disease.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8BADEE-0415-CBE4-6239-E8AB0E7341C9}"/>
              </a:ext>
            </a:extLst>
          </p:cNvPr>
          <p:cNvSpPr/>
          <p:nvPr/>
        </p:nvSpPr>
        <p:spPr>
          <a:xfrm>
            <a:off x="422037" y="2771973"/>
            <a:ext cx="1155466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Modifiable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Risk Factors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016F65-A211-2C28-48E0-61BC940B14D4}"/>
              </a:ext>
            </a:extLst>
          </p:cNvPr>
          <p:cNvSpPr txBox="1"/>
          <p:nvPr/>
        </p:nvSpPr>
        <p:spPr>
          <a:xfrm>
            <a:off x="1051558" y="3371468"/>
            <a:ext cx="108309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Hyperlipidemia.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Hypertension.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Diabetes Mellitus.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Metabolic syndrome.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Cigarette smoking.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Obesity.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Sedentary lifestyle.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Heavy alcohol intake.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3CF841C-52FC-8B29-A45C-CE849742A4CB}"/>
              </a:ext>
            </a:extLst>
          </p:cNvPr>
          <p:cNvSpPr/>
          <p:nvPr/>
        </p:nvSpPr>
        <p:spPr>
          <a:xfrm>
            <a:off x="5352347" y="4771024"/>
            <a:ext cx="653015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Markers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B09A37D-A716-4ECD-2FD5-08D353B974CD}"/>
              </a:ext>
            </a:extLst>
          </p:cNvPr>
          <p:cNvSpPr txBox="1"/>
          <p:nvPr/>
        </p:nvSpPr>
        <p:spPr>
          <a:xfrm>
            <a:off x="5352346" y="5371302"/>
            <a:ext cx="65301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Elevated Lipoprotein (a).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Hyperhomocysteinemia.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Elevated highly sensitive CRP.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Coronary artery calcification by MSCT</a:t>
            </a:r>
            <a:endParaRPr lang="en-US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85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19547</TotalTime>
  <Words>2029</Words>
  <Application>Microsoft Office PowerPoint</Application>
  <PresentationFormat>Widescreen</PresentationFormat>
  <Paragraphs>374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Avenir Next LT Pro Light</vt:lpstr>
      <vt:lpstr>Calibri</vt:lpstr>
      <vt:lpstr>Calisto MT</vt:lpstr>
      <vt:lpstr>Century Gothic</vt:lpstr>
      <vt:lpstr>Corbel</vt:lpstr>
      <vt:lpstr>Eras Medium ITC</vt:lpstr>
      <vt:lpstr>Frutiger-Roman</vt:lpstr>
      <vt:lpstr>Tahoma</vt:lpstr>
      <vt:lpstr>Times New Roman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abdelsalam</dc:creator>
  <cp:lastModifiedBy>Abdul Rahman Ashraf Hussein Mohamed Abo El-Majd</cp:lastModifiedBy>
  <cp:revision>13</cp:revision>
  <dcterms:created xsi:type="dcterms:W3CDTF">2025-02-15T20:45:59Z</dcterms:created>
  <dcterms:modified xsi:type="dcterms:W3CDTF">2025-06-16T15:32:40Z</dcterms:modified>
</cp:coreProperties>
</file>